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Lexend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CCA4368-FB13-495D-8E4E-7AE47CD604D8}">
  <a:tblStyle styleId="{8CCA4368-FB13-495D-8E4E-7AE47CD604D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377CA08E-DADA-497B-BA15-F1C23A4938E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Lexend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8" Type="http://schemas.openxmlformats.org/officeDocument/2006/relationships/font" Target="fonts/Lexend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a6254da5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6a6254da5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6a6254da5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6a6254da5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6a6254da5c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36a6254da5c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6a6254da5c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6a6254da5c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6a6254da5c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6a6254da5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6a6254da5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6a6254da5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6a6254da5c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6a6254da5c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a6254da5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a6254da5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6a6254da5c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6a6254da5c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6.pn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Relationship Id="rId6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1917700"/>
            <a:ext cx="8520600" cy="87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Projet </a:t>
            </a:r>
            <a:r>
              <a:rPr lang="fr"/>
              <a:t>Infra Réseau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4845900" y="4517350"/>
            <a:ext cx="4298100" cy="39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/>
              <a:t>Annalia Prieur, Noa Rodrigues, Tom Clement, Thibault Royer</a:t>
            </a:r>
            <a:endParaRPr sz="1200"/>
          </a:p>
        </p:txBody>
      </p:sp>
      <p:sp>
        <p:nvSpPr>
          <p:cNvPr id="56" name="Google Shape;56;p13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/>
          <p:nvPr/>
        </p:nvSpPr>
        <p:spPr>
          <a:xfrm rot="5400000">
            <a:off x="4479150" y="-4531500"/>
            <a:ext cx="495300" cy="91392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 rot="2549731">
            <a:off x="133366" y="-879205"/>
            <a:ext cx="495165" cy="2677307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Configuration des switchs</a:t>
            </a:r>
            <a:endParaRPr u="sng"/>
          </a:p>
        </p:txBody>
      </p:sp>
      <p:pic>
        <p:nvPicPr>
          <p:cNvPr id="150" name="Google Shape;15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600" y="1123900"/>
            <a:ext cx="3544000" cy="3456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1" name="Google Shape;151;p22"/>
          <p:cNvGrpSpPr/>
          <p:nvPr/>
        </p:nvGrpSpPr>
        <p:grpSpPr>
          <a:xfrm>
            <a:off x="4652784" y="1317217"/>
            <a:ext cx="3926643" cy="2256511"/>
            <a:chOff x="4574250" y="1152475"/>
            <a:chExt cx="4273199" cy="2374775"/>
          </a:xfrm>
        </p:grpSpPr>
        <p:sp>
          <p:nvSpPr>
            <p:cNvPr id="152" name="Google Shape;152;p22"/>
            <p:cNvSpPr/>
            <p:nvPr/>
          </p:nvSpPr>
          <p:spPr>
            <a:xfrm>
              <a:off x="4583550" y="1154550"/>
              <a:ext cx="4254600" cy="2372700"/>
            </a:xfrm>
            <a:prstGeom prst="rect">
              <a:avLst/>
            </a:prstGeom>
            <a:solidFill>
              <a:schemeClr val="dk1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153" name="Google Shape;153;p22"/>
            <p:cNvGrpSpPr/>
            <p:nvPr/>
          </p:nvGrpSpPr>
          <p:grpSpPr>
            <a:xfrm>
              <a:off x="4574250" y="1152475"/>
              <a:ext cx="4273199" cy="2218000"/>
              <a:chOff x="4572000" y="1152475"/>
              <a:chExt cx="4273199" cy="2218000"/>
            </a:xfrm>
          </p:grpSpPr>
          <p:pic>
            <p:nvPicPr>
              <p:cNvPr id="154" name="Google Shape;154;p22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4572000" y="1152475"/>
                <a:ext cx="4273199" cy="18235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5" name="Google Shape;155;p22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583550" y="2478875"/>
                <a:ext cx="3172800" cy="891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56" name="Google Shape;156;p22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Présentations des demandes de l'entreprise</a:t>
            </a:r>
            <a:endParaRPr u="sng"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/>
              <a:t>GenHealth</a:t>
            </a:r>
            <a:r>
              <a:rPr lang="fr"/>
              <a:t> souhaite installer son nouveau centre de données  :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	- Stockage de données médicales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	- 34 Postes informatiques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	- De l'équipement réseau configuré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	- Tolérance aux pannes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	- Sécurité du réseau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/>
              <a:t>	- Sauvegarde de données</a:t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1" y="2072027"/>
            <a:ext cx="4353649" cy="216155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Organisation</a:t>
            </a:r>
            <a:endParaRPr u="sng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825" y="2236550"/>
            <a:ext cx="6409775" cy="24702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5" name="Google Shape;75;p15"/>
          <p:cNvGraphicFramePr/>
          <p:nvPr/>
        </p:nvGraphicFramePr>
        <p:xfrm>
          <a:off x="3606425" y="513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{8CCA4368-FB13-495D-8E4E-7AE47CD604D8}</a:tableStyleId>
              </a:tblPr>
              <a:tblGrid>
                <a:gridCol w="1400175"/>
                <a:gridCol w="3900200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Membres 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Tâches associés 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Annalia PRIEUR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Doc, Déploiement, packet tracer et hébergement du site web</a:t>
                      </a: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, </a:t>
                      </a:r>
                      <a:r>
                        <a:rPr lang="fr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gestion réseau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Tom CLEMENT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Doc, GLPI, Trello, Gestion réseau, packet tracer </a:t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solidFill>
                            <a:srgbClr val="1F1F1F"/>
                          </a:solidFill>
                          <a:highlight>
                            <a:srgbClr val="F8FAFD"/>
                          </a:highlight>
                          <a:latin typeface="Lexend"/>
                          <a:ea typeface="Lexend"/>
                          <a:cs typeface="Lexend"/>
                          <a:sym typeface="Lexend"/>
                        </a:rPr>
                        <a:t>Thibault ROYER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Doc, sauvegarder, Gestion réseau</a:t>
                      </a:r>
                      <a:endParaRPr sz="10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100">
                          <a:latin typeface="Lexend"/>
                          <a:ea typeface="Lexend"/>
                          <a:cs typeface="Lexend"/>
                          <a:sym typeface="Lexend"/>
                        </a:rPr>
                        <a:t>Noa RODRIGUES</a:t>
                      </a:r>
                      <a:endParaRPr sz="11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1000">
                          <a:latin typeface="Lexend"/>
                          <a:ea typeface="Lexend"/>
                          <a:cs typeface="Lexend"/>
                          <a:sym typeface="Lexend"/>
                        </a:rPr>
                        <a:t>Doc, GLPI , Slide , Gestion réseau</a:t>
                      </a:r>
                      <a:endParaRPr sz="900">
                        <a:latin typeface="Lexend"/>
                        <a:ea typeface="Lexend"/>
                        <a:cs typeface="Lexend"/>
                        <a:sym typeface="Lexend"/>
                      </a:endParaRP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  <p:sp>
        <p:nvSpPr>
          <p:cNvPr id="76" name="Google Shape;76;p15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Plan de la présentation</a:t>
            </a:r>
            <a:endParaRPr u="sng"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- Matériel nécessaire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- Présentation du réseau dans son ensemble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- Gestion des utilisateurs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/>
              <a:t>- Sécurité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fr"/>
              <a:t>- Gestion des incidents et des pannes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fr"/>
              <a:t>- Configurations des switch</a:t>
            </a:r>
            <a:endParaRPr/>
          </a:p>
        </p:txBody>
      </p:sp>
      <p:sp>
        <p:nvSpPr>
          <p:cNvPr id="84" name="Google Shape;84;p16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Matériel nécessaire à la réalisation du projet</a:t>
            </a:r>
            <a:endParaRPr u="sng"/>
          </a:p>
        </p:txBody>
      </p:sp>
      <p:sp>
        <p:nvSpPr>
          <p:cNvPr id="91" name="Google Shape;91;p17"/>
          <p:cNvSpPr txBox="1"/>
          <p:nvPr>
            <p:ph idx="1" type="body"/>
          </p:nvPr>
        </p:nvSpPr>
        <p:spPr>
          <a:xfrm>
            <a:off x="-88350" y="2936700"/>
            <a:ext cx="2650500" cy="127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400"/>
              <a:buChar char="-"/>
            </a:pPr>
            <a:r>
              <a:rPr lang="fr" sz="1400">
                <a:solidFill>
                  <a:srgbClr val="202122"/>
                </a:solidFill>
                <a:highlight>
                  <a:srgbClr val="FFFFFF"/>
                </a:highlight>
              </a:rPr>
              <a:t>29 pc fixes </a:t>
            </a:r>
            <a:endParaRPr sz="1400">
              <a:solidFill>
                <a:srgbClr val="202122"/>
              </a:solidFill>
              <a:highlight>
                <a:srgbClr val="FFFFFF"/>
              </a:highlight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400"/>
              <a:buChar char="-"/>
            </a:pPr>
            <a:r>
              <a:rPr lang="fr" sz="1400">
                <a:solidFill>
                  <a:srgbClr val="202122"/>
                </a:solidFill>
                <a:highlight>
                  <a:srgbClr val="FFFFFF"/>
                </a:highlight>
              </a:rPr>
              <a:t>17 laptops </a:t>
            </a:r>
            <a:endParaRPr sz="1400">
              <a:solidFill>
                <a:srgbClr val="202122"/>
              </a:solidFill>
              <a:highlight>
                <a:srgbClr val="FFFFFF"/>
              </a:highlight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400"/>
              <a:buChar char="-"/>
            </a:pPr>
            <a:r>
              <a:rPr lang="fr" sz="1400">
                <a:solidFill>
                  <a:srgbClr val="202122"/>
                </a:solidFill>
                <a:highlight>
                  <a:srgbClr val="FFFFFF"/>
                </a:highlight>
              </a:rPr>
              <a:t>3 switchs </a:t>
            </a:r>
            <a:endParaRPr sz="1400">
              <a:solidFill>
                <a:srgbClr val="202122"/>
              </a:solidFill>
              <a:highlight>
                <a:srgbClr val="FFFFFF"/>
              </a:highlight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400"/>
              <a:buChar char="-"/>
            </a:pPr>
            <a:r>
              <a:rPr lang="fr" sz="1400">
                <a:solidFill>
                  <a:srgbClr val="202122"/>
                </a:solidFill>
                <a:highlight>
                  <a:srgbClr val="FFFFFF"/>
                </a:highlight>
              </a:rPr>
              <a:t>3 points d’accès </a:t>
            </a:r>
            <a:endParaRPr sz="1400">
              <a:solidFill>
                <a:srgbClr val="202122"/>
              </a:solidFill>
              <a:highlight>
                <a:srgbClr val="FFFFFF"/>
              </a:highlight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400"/>
              <a:buChar char="-"/>
            </a:pPr>
            <a:r>
              <a:rPr lang="fr" sz="1400">
                <a:solidFill>
                  <a:srgbClr val="202122"/>
                </a:solidFill>
                <a:highlight>
                  <a:srgbClr val="FFFFFF"/>
                </a:highlight>
              </a:rPr>
              <a:t>9 serveurs </a:t>
            </a:r>
            <a:endParaRPr sz="2000"/>
          </a:p>
        </p:txBody>
      </p:sp>
      <p:pic>
        <p:nvPicPr>
          <p:cNvPr id="92" name="Google Shape;92;p17"/>
          <p:cNvPicPr preferRelativeResize="0"/>
          <p:nvPr/>
        </p:nvPicPr>
        <p:blipFill rotWithShape="1">
          <a:blip r:embed="rId3">
            <a:alphaModFix/>
          </a:blip>
          <a:srcRect b="0" l="0" r="38438" t="0"/>
          <a:stretch/>
        </p:blipFill>
        <p:spPr>
          <a:xfrm>
            <a:off x="4333875" y="1934775"/>
            <a:ext cx="4498425" cy="263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152475"/>
            <a:ext cx="4022176" cy="14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Présentation du réseau dans son ensemble</a:t>
            </a:r>
            <a:endParaRPr u="sng"/>
          </a:p>
        </p:txBody>
      </p:sp>
      <p:sp>
        <p:nvSpPr>
          <p:cNvPr id="101" name="Google Shape;101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16325"/>
            <a:ext cx="8520600" cy="333734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8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Gestion des utilisateurs</a:t>
            </a:r>
            <a:endParaRPr u="sng"/>
          </a:p>
        </p:txBody>
      </p:sp>
      <p:sp>
        <p:nvSpPr>
          <p:cNvPr id="110" name="Google Shape;110;p19"/>
          <p:cNvSpPr txBox="1"/>
          <p:nvPr>
            <p:ph idx="1" type="body"/>
          </p:nvPr>
        </p:nvSpPr>
        <p:spPr>
          <a:xfrm>
            <a:off x="5353050" y="1152475"/>
            <a:ext cx="3479100" cy="19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exend"/>
              <a:buChar char="●"/>
            </a:pPr>
            <a:r>
              <a:rPr lang="fr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Installer un serveur Windows Server et le promouvoir en tant que contrôleur de domaine.</a:t>
            </a:r>
            <a:br>
              <a:rPr lang="fr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endParaRPr sz="1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exend"/>
              <a:buChar char="●"/>
            </a:pPr>
            <a:r>
              <a:rPr lang="fr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Créer une arborescence d’unités d’organisation pour structurer les utilisateurs (ex. : par service ou fonction). </a:t>
            </a:r>
            <a:br>
              <a:rPr lang="fr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</a:br>
            <a:endParaRPr sz="1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Lexend"/>
              <a:buChar char="●"/>
            </a:pPr>
            <a:r>
              <a:rPr lang="fr" sz="10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Gérer les droits d’accès, groupes et stratégies de sécurité depuis une console centrale.</a:t>
            </a:r>
            <a:endParaRPr sz="10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300" y="1017725"/>
            <a:ext cx="4943475" cy="373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9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Sécurisation du réseau</a:t>
            </a:r>
            <a:endParaRPr u="sng"/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95775"/>
            <a:ext cx="2955375" cy="137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 txBox="1"/>
          <p:nvPr/>
        </p:nvSpPr>
        <p:spPr>
          <a:xfrm>
            <a:off x="3267075" y="1353550"/>
            <a:ext cx="1180800" cy="6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2"/>
                </a:solidFill>
              </a:rPr>
              <a:t>Vlan séparée par pièces pour les visiteurs et les employés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121" name="Google Shape;12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3018200"/>
            <a:ext cx="4604249" cy="199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700" y="3095625"/>
            <a:ext cx="3076250" cy="170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0"/>
          <p:cNvSpPr txBox="1"/>
          <p:nvPr/>
        </p:nvSpPr>
        <p:spPr>
          <a:xfrm>
            <a:off x="311688" y="2788375"/>
            <a:ext cx="2412000" cy="1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2"/>
                </a:solidFill>
              </a:rPr>
              <a:t>Filtrage du trafic &amp; maj FirmWare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124" name="Google Shape;124;p20"/>
          <p:cNvSpPr txBox="1"/>
          <p:nvPr/>
        </p:nvSpPr>
        <p:spPr>
          <a:xfrm>
            <a:off x="5346000" y="2664850"/>
            <a:ext cx="3486300" cy="16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2"/>
                </a:solidFill>
              </a:rPr>
              <a:t>Réduire la force du réseau wifi</a:t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125" name="Google Shape;125;p20"/>
          <p:cNvSpPr txBox="1"/>
          <p:nvPr/>
        </p:nvSpPr>
        <p:spPr>
          <a:xfrm>
            <a:off x="6721200" y="916625"/>
            <a:ext cx="2537400" cy="12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-</a:t>
            </a: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Changer les identifiants d’administration par défaut.</a:t>
            </a:r>
            <a:endParaRPr sz="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-Désactiver les services inutiles (ex : Telnet au profit de SSH).</a:t>
            </a:r>
            <a:endParaRPr sz="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-Mettre à jour le firmware régulièrement pour corriger les failles de sécurité.</a:t>
            </a:r>
            <a:endParaRPr sz="8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-Limiter l'accès à l'interface d'administration (par IP ou via VPN uniquement).</a:t>
            </a:r>
            <a:endParaRPr sz="1100"/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90519" y="1104994"/>
            <a:ext cx="1180800" cy="118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/>
              <a:t>Gestion des incidents et des pannes</a:t>
            </a:r>
            <a:endParaRPr u="sng"/>
          </a:p>
        </p:txBody>
      </p:sp>
      <p:sp>
        <p:nvSpPr>
          <p:cNvPr id="134" name="Google Shape;134;p21"/>
          <p:cNvSpPr txBox="1"/>
          <p:nvPr/>
        </p:nvSpPr>
        <p:spPr>
          <a:xfrm>
            <a:off x="514350" y="1143000"/>
            <a:ext cx="2057400" cy="1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>
                <a:solidFill>
                  <a:schemeClr val="dk2"/>
                </a:solidFill>
              </a:rPr>
              <a:t>Installation d'un NAS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35" name="Google Shape;135;p21"/>
          <p:cNvSpPr txBox="1"/>
          <p:nvPr/>
        </p:nvSpPr>
        <p:spPr>
          <a:xfrm>
            <a:off x="514350" y="1449175"/>
            <a:ext cx="2295600" cy="3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300">
                <a:solidFill>
                  <a:schemeClr val="dk2"/>
                </a:solidFill>
              </a:rPr>
              <a:t>Actuellement 5 To de données avec augmentation de 15% par an</a:t>
            </a:r>
            <a:endParaRPr sz="1300">
              <a:solidFill>
                <a:schemeClr val="dk2"/>
              </a:solidFill>
            </a:endParaRPr>
          </a:p>
        </p:txBody>
      </p:sp>
      <p:graphicFrame>
        <p:nvGraphicFramePr>
          <p:cNvPr id="136" name="Google Shape;136;p21"/>
          <p:cNvGraphicFramePr/>
          <p:nvPr/>
        </p:nvGraphicFramePr>
        <p:xfrm>
          <a:off x="514350" y="2195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{377CA08E-DADA-497B-BA15-F1C23A4938E0}</a:tableStyleId>
              </a:tblPr>
              <a:tblGrid>
                <a:gridCol w="952500"/>
                <a:gridCol w="952500"/>
              </a:tblGrid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 an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5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2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6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3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7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4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9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5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11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6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13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7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15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8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18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9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21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10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25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11 ans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 sz="700"/>
                        <a:t>29</a:t>
                      </a:r>
                      <a:endParaRPr sz="700"/>
                    </a:p>
                  </a:txBody>
                  <a:tcPr marT="25400" marB="25400" marR="25400" marL="25400" anchor="b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37" name="Google Shape;13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7900" y="1143001"/>
            <a:ext cx="1477876" cy="1477876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1"/>
          <p:cNvSpPr txBox="1"/>
          <p:nvPr/>
        </p:nvSpPr>
        <p:spPr>
          <a:xfrm>
            <a:off x="2809950" y="2620875"/>
            <a:ext cx="1160100" cy="2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" sz="8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QNAP TS-453E-8G</a:t>
            </a:r>
            <a:endParaRPr sz="400">
              <a:solidFill>
                <a:schemeClr val="dk2"/>
              </a:solidFill>
            </a:endParaRPr>
          </a:p>
        </p:txBody>
      </p:sp>
      <p:pic>
        <p:nvPicPr>
          <p:cNvPr id="139" name="Google Shape;139;p21"/>
          <p:cNvPicPr preferRelativeResize="0"/>
          <p:nvPr/>
        </p:nvPicPr>
        <p:blipFill rotWithShape="1">
          <a:blip r:embed="rId4">
            <a:alphaModFix/>
          </a:blip>
          <a:srcRect b="0" l="0" r="35254" t="0"/>
          <a:stretch/>
        </p:blipFill>
        <p:spPr>
          <a:xfrm>
            <a:off x="4691600" y="2892975"/>
            <a:ext cx="3157574" cy="161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1"/>
          <p:cNvSpPr txBox="1"/>
          <p:nvPr/>
        </p:nvSpPr>
        <p:spPr>
          <a:xfrm>
            <a:off x="4945450" y="2599200"/>
            <a:ext cx="2572200" cy="27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2"/>
                </a:solidFill>
              </a:rPr>
              <a:t>Réseau Multi Fournisseur</a:t>
            </a:r>
            <a:endParaRPr sz="1100">
              <a:solidFill>
                <a:schemeClr val="dk2"/>
              </a:solidFill>
            </a:endParaRPr>
          </a:p>
        </p:txBody>
      </p:sp>
      <p:pic>
        <p:nvPicPr>
          <p:cNvPr id="141" name="Google Shape;14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15150" y="1017729"/>
            <a:ext cx="1160100" cy="1054642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1"/>
          <p:cNvSpPr txBox="1"/>
          <p:nvPr/>
        </p:nvSpPr>
        <p:spPr>
          <a:xfrm>
            <a:off x="5984075" y="1248475"/>
            <a:ext cx="1054800" cy="7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100">
                <a:solidFill>
                  <a:schemeClr val="dk2"/>
                </a:solidFill>
              </a:rPr>
              <a:t>Résistance aux pannes matériel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143" name="Google Shape;143;p21"/>
          <p:cNvSpPr/>
          <p:nvPr/>
        </p:nvSpPr>
        <p:spPr>
          <a:xfrm>
            <a:off x="-180975" y="-209550"/>
            <a:ext cx="495300" cy="5457900"/>
          </a:xfrm>
          <a:prstGeom prst="rect">
            <a:avLst/>
          </a:prstGeom>
          <a:solidFill>
            <a:schemeClr val="accent4"/>
          </a:solidFill>
          <a:ln cap="flat" cmpd="sng" w="9525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